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CC"/>
    <a:srgbClr val="00CC99"/>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77" y="2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gif>
</file>

<file path=ppt/media/image3.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5723686-1A7D-404E-84E7-22BE20D4E23A}" type="datetimeFigureOut">
              <a:rPr lang="en-US" smtClean="0"/>
              <a:t>10/8/2019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2458904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5723686-1A7D-404E-84E7-22BE20D4E23A}" type="datetimeFigureOut">
              <a:rPr lang="en-US" smtClean="0"/>
              <a:t>10/8/2019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1577362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5723686-1A7D-404E-84E7-22BE20D4E23A}" type="datetimeFigureOut">
              <a:rPr lang="en-US" smtClean="0"/>
              <a:t>10/8/2019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148711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5723686-1A7D-404E-84E7-22BE20D4E23A}" type="datetimeFigureOut">
              <a:rPr lang="en-US" smtClean="0"/>
              <a:t>10/8/2019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4066261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723686-1A7D-404E-84E7-22BE20D4E23A}" type="datetimeFigureOut">
              <a:rPr lang="en-US" smtClean="0"/>
              <a:t>10/8/2019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22965002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5723686-1A7D-404E-84E7-22BE20D4E23A}" type="datetimeFigureOut">
              <a:rPr lang="en-US" smtClean="0"/>
              <a:t>10/8/2019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970885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5723686-1A7D-404E-84E7-22BE20D4E23A}" type="datetimeFigureOut">
              <a:rPr lang="en-US" smtClean="0"/>
              <a:t>10/8/2019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2149044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5723686-1A7D-404E-84E7-22BE20D4E23A}" type="datetimeFigureOut">
              <a:rPr lang="en-US" smtClean="0"/>
              <a:t>10/8/2019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19552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723686-1A7D-404E-84E7-22BE20D4E23A}" type="datetimeFigureOut">
              <a:rPr lang="en-US" smtClean="0"/>
              <a:t>10/8/2019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3248289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723686-1A7D-404E-84E7-22BE20D4E23A}" type="datetimeFigureOut">
              <a:rPr lang="en-US" smtClean="0"/>
              <a:t>10/8/2019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3636842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723686-1A7D-404E-84E7-22BE20D4E23A}" type="datetimeFigureOut">
              <a:rPr lang="en-US" smtClean="0"/>
              <a:t>10/8/2019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3EAAAC-731E-4630-B2AD-EDB874AA0A5A}" type="slidenum">
              <a:rPr lang="en-US" smtClean="0"/>
              <a:t>‹#›</a:t>
            </a:fld>
            <a:endParaRPr lang="en-US"/>
          </a:p>
        </p:txBody>
      </p:sp>
    </p:spTree>
    <p:extLst>
      <p:ext uri="{BB962C8B-B14F-4D97-AF65-F5344CB8AC3E}">
        <p14:creationId xmlns:p14="http://schemas.microsoft.com/office/powerpoint/2010/main" val="3010303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723686-1A7D-404E-84E7-22BE20D4E23A}" type="datetimeFigureOut">
              <a:rPr lang="en-US" smtClean="0"/>
              <a:t>10/8/2019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3EAAAC-731E-4630-B2AD-EDB874AA0A5A}" type="slidenum">
              <a:rPr lang="en-US" smtClean="0"/>
              <a:t>‹#›</a:t>
            </a:fld>
            <a:endParaRPr lang="en-US"/>
          </a:p>
        </p:txBody>
      </p:sp>
    </p:spTree>
    <p:extLst>
      <p:ext uri="{BB962C8B-B14F-4D97-AF65-F5344CB8AC3E}">
        <p14:creationId xmlns:p14="http://schemas.microsoft.com/office/powerpoint/2010/main" val="1544116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0"/>
            <a:ext cx="12192000" cy="6868732"/>
          </a:xfrm>
          <a:prstGeom prst="rect">
            <a:avLst/>
          </a:prstGeom>
        </p:spPr>
      </p:pic>
      <p:pic>
        <p:nvPicPr>
          <p:cNvPr id="11" name="Picture 10"/>
          <p:cNvPicPr>
            <a:picLocks noChangeAspect="1"/>
          </p:cNvPicPr>
          <p:nvPr/>
        </p:nvPicPr>
        <p:blipFill>
          <a:blip r:embed="rId3">
            <a:clrChange>
              <a:clrFrom>
                <a:srgbClr val="01090C"/>
              </a:clrFrom>
              <a:clrTo>
                <a:srgbClr val="01090C">
                  <a:alpha val="0"/>
                </a:srgbClr>
              </a:clrTo>
            </a:clrChange>
            <a:extLst>
              <a:ext uri="{28A0092B-C50C-407E-A947-70E740481C1C}">
                <a14:useLocalDpi xmlns:a14="http://schemas.microsoft.com/office/drawing/2010/main" val="0"/>
              </a:ext>
            </a:extLst>
          </a:blip>
          <a:stretch>
            <a:fillRect/>
          </a:stretch>
        </p:blipFill>
        <p:spPr>
          <a:xfrm>
            <a:off x="4782432" y="2705061"/>
            <a:ext cx="2046994" cy="1192239"/>
          </a:xfrm>
          <a:prstGeom prst="ellipse">
            <a:avLst/>
          </a:prstGeom>
          <a:ln>
            <a:noFill/>
          </a:ln>
          <a:effectLst>
            <a:softEdge rad="112500"/>
          </a:effectLst>
        </p:spPr>
      </p:pic>
      <p:sp>
        <p:nvSpPr>
          <p:cNvPr id="9" name="Rectangle 8"/>
          <p:cNvSpPr/>
          <p:nvPr/>
        </p:nvSpPr>
        <p:spPr>
          <a:xfrm>
            <a:off x="2546428" y="2839516"/>
            <a:ext cx="7433445" cy="923330"/>
          </a:xfrm>
          <a:prstGeom prst="rect">
            <a:avLst/>
          </a:prstGeom>
          <a:noFill/>
        </p:spPr>
        <p:txBody>
          <a:bodyPr wrap="none" lIns="91440" tIns="45720" rIns="91440" bIns="45720">
            <a:spAutoFit/>
          </a:bodyPr>
          <a:lstStyle/>
          <a:p>
            <a:pPr algn="ctr"/>
            <a:r>
              <a:rPr lang="en-US" sz="5400" b="1" dirty="0" smtClean="0">
                <a:ln w="12700">
                  <a:solidFill>
                    <a:schemeClr val="tx2">
                      <a:lumMod val="75000"/>
                    </a:schemeClr>
                  </a:solidFill>
                  <a:prstDash val="solid"/>
                </a:ln>
                <a:solidFill>
                  <a:srgbClr val="00FFCC"/>
                </a:solidFill>
                <a:effectLst>
                  <a:outerShdw dist="38100" dir="2640000" algn="bl" rotWithShape="0">
                    <a:schemeClr val="tx2">
                      <a:lumMod val="75000"/>
                    </a:schemeClr>
                  </a:outerShdw>
                </a:effectLst>
                <a:latin typeface="OCR A Std" panose="020F0609000104060307" pitchFamily="49" charset="0"/>
              </a:rPr>
              <a:t>SMART </a:t>
            </a:r>
            <a:r>
              <a:rPr lang="en-US" sz="5400" b="1" dirty="0" smtClean="0">
                <a:ln w="12700">
                  <a:solidFill>
                    <a:schemeClr val="tx2">
                      <a:lumMod val="75000"/>
                    </a:schemeClr>
                  </a:solidFill>
                  <a:prstDash val="solid"/>
                </a:ln>
                <a:solidFill>
                  <a:srgbClr val="00FFCC"/>
                </a:solidFill>
                <a:effectLst>
                  <a:outerShdw dist="38100" dir="2640000" algn="bl" rotWithShape="0">
                    <a:schemeClr val="tx2">
                      <a:lumMod val="75000"/>
                    </a:schemeClr>
                  </a:outerShdw>
                </a:effectLst>
                <a:latin typeface="OCR A Std" panose="020F0609000104060307" pitchFamily="49" charset="0"/>
              </a:rPr>
              <a:t>Pointers</a:t>
            </a:r>
            <a:endParaRPr lang="en-US" sz="5400" b="1" cap="none" spc="0" dirty="0">
              <a:ln w="12700">
                <a:solidFill>
                  <a:schemeClr val="tx2">
                    <a:lumMod val="75000"/>
                  </a:schemeClr>
                </a:solidFill>
                <a:prstDash val="solid"/>
              </a:ln>
              <a:solidFill>
                <a:srgbClr val="00FFCC"/>
              </a:solidFill>
              <a:effectLst>
                <a:outerShdw dist="38100" dir="2640000" algn="bl" rotWithShape="0">
                  <a:schemeClr val="tx2">
                    <a:lumMod val="75000"/>
                  </a:schemeClr>
                </a:outerShdw>
              </a:effectLst>
              <a:latin typeface="OCR A Std" panose="020F0609000104060307" pitchFamily="49" charset="0"/>
            </a:endParaRPr>
          </a:p>
        </p:txBody>
      </p:sp>
    </p:spTree>
    <p:extLst>
      <p:ext uri="{BB962C8B-B14F-4D97-AF65-F5344CB8AC3E}">
        <p14:creationId xmlns:p14="http://schemas.microsoft.com/office/powerpoint/2010/main" val="34522158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Rectangle 1"/>
          <p:cNvSpPr/>
          <p:nvPr/>
        </p:nvSpPr>
        <p:spPr>
          <a:xfrm>
            <a:off x="1435511" y="4345857"/>
            <a:ext cx="9626840" cy="2170662"/>
          </a:xfrm>
          <a:prstGeom prst="rect">
            <a:avLst/>
          </a:prstGeom>
          <a:solidFill>
            <a:srgbClr val="00FFCC">
              <a:alpha val="30000"/>
            </a:srgb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435511" y="1494503"/>
            <a:ext cx="9626842" cy="5022016"/>
          </a:xfrm>
          <a:prstGeom prst="rect">
            <a:avLst/>
          </a:prstGeom>
        </p:spPr>
        <p:txBody>
          <a:bodyPr wrap="square">
            <a:spAutoFit/>
          </a:bodyPr>
          <a:lstStyle/>
          <a:p>
            <a:pPr algn="just">
              <a:lnSpc>
                <a:spcPct val="150000"/>
              </a:lnSpc>
            </a:pPr>
            <a:r>
              <a:rPr lang="en-US" dirty="0" smtClean="0">
                <a:solidFill>
                  <a:schemeClr val="bg1">
                    <a:lumMod val="95000"/>
                  </a:schemeClr>
                </a:solidFill>
                <a:latin typeface="Bahnschrift Light" panose="020B0502040204020203" pitchFamily="34" charset="0"/>
              </a:rPr>
              <a:t>Smart Pointers are a wrapper class over pointers that use dynamic allocation for objects. Unlike raw pointers, however, </a:t>
            </a:r>
            <a:r>
              <a:rPr lang="en-US" dirty="0">
                <a:solidFill>
                  <a:schemeClr val="bg1">
                    <a:lumMod val="95000"/>
                  </a:schemeClr>
                </a:solidFill>
                <a:latin typeface="Bahnschrift Light" panose="020B0502040204020203" pitchFamily="34" charset="0"/>
              </a:rPr>
              <a:t>s</a:t>
            </a:r>
            <a:r>
              <a:rPr lang="en-US" dirty="0" smtClean="0">
                <a:solidFill>
                  <a:schemeClr val="bg1">
                    <a:lumMod val="95000"/>
                  </a:schemeClr>
                </a:solidFill>
                <a:latin typeface="Bahnschrift Light" panose="020B0502040204020203" pitchFamily="34" charset="0"/>
              </a:rPr>
              <a:t>mart pointers can perform automatic deletion, reference counting, etc. without being explicitly called. This method saves you from several problems, one being memory leak. A smart pointer will essentially provide an automatic memory management by triggering a rudimentary form of garbage collection when the smart pointer is no longer in use/ deallocated. </a:t>
            </a:r>
            <a:endParaRPr lang="en-US" b="1" dirty="0" smtClean="0">
              <a:solidFill>
                <a:schemeClr val="bg1">
                  <a:lumMod val="95000"/>
                </a:schemeClr>
              </a:solidFill>
              <a:latin typeface="Bahnschrift Light" panose="020B0502040204020203" pitchFamily="34" charset="0"/>
            </a:endParaRPr>
          </a:p>
          <a:p>
            <a:pPr algn="ctr">
              <a:lnSpc>
                <a:spcPct val="150000"/>
              </a:lnSpc>
            </a:pPr>
            <a:endParaRPr lang="en-US" b="1" dirty="0">
              <a:solidFill>
                <a:schemeClr val="bg1">
                  <a:lumMod val="95000"/>
                </a:schemeClr>
              </a:solidFill>
              <a:latin typeface="Bahnschrift Light" panose="020B0502040204020203" pitchFamily="34" charset="0"/>
            </a:endParaRPr>
          </a:p>
          <a:p>
            <a:pPr algn="ctr">
              <a:lnSpc>
                <a:spcPct val="150000"/>
              </a:lnSpc>
            </a:pPr>
            <a:r>
              <a:rPr lang="en-US" b="1" dirty="0" smtClean="0">
                <a:solidFill>
                  <a:schemeClr val="bg1">
                    <a:lumMod val="95000"/>
                  </a:schemeClr>
                </a:solidFill>
                <a:latin typeface="Bahnschrift Light" panose="020B0502040204020203" pitchFamily="34" charset="0"/>
              </a:rPr>
              <a:t>In C++ we can see three different types of smart pointers:</a:t>
            </a:r>
          </a:p>
          <a:p>
            <a:pPr algn="ctr">
              <a:lnSpc>
                <a:spcPct val="150000"/>
              </a:lnSpc>
            </a:pPr>
            <a:endParaRPr lang="en-US" dirty="0" smtClean="0">
              <a:solidFill>
                <a:schemeClr val="bg1">
                  <a:lumMod val="95000"/>
                </a:schemeClr>
              </a:solidFill>
              <a:latin typeface="Bahnschrift Light" panose="020B0502040204020203" pitchFamily="34" charset="0"/>
            </a:endParaRPr>
          </a:p>
          <a:p>
            <a:pPr algn="ctr"/>
            <a:r>
              <a:rPr lang="en-US" dirty="0" err="1" smtClean="0">
                <a:solidFill>
                  <a:schemeClr val="bg1">
                    <a:lumMod val="95000"/>
                  </a:schemeClr>
                </a:solidFill>
                <a:latin typeface="Bahnschrift Light" panose="020B0502040204020203" pitchFamily="34" charset="0"/>
              </a:rPr>
              <a:t>std</a:t>
            </a:r>
            <a:r>
              <a:rPr lang="en-US" dirty="0" smtClean="0">
                <a:solidFill>
                  <a:schemeClr val="bg1">
                    <a:lumMod val="95000"/>
                  </a:schemeClr>
                </a:solidFill>
                <a:latin typeface="Bahnschrift Light" panose="020B0502040204020203" pitchFamily="34" charset="0"/>
              </a:rPr>
              <a:t>::unique_ptr  </a:t>
            </a:r>
            <a:r>
              <a:rPr lang="en-US" dirty="0">
                <a:solidFill>
                  <a:schemeClr val="bg1">
                    <a:lumMod val="95000"/>
                  </a:schemeClr>
                </a:solidFill>
                <a:latin typeface="Bahnschrift Light" panose="020B0502040204020203" pitchFamily="34" charset="0"/>
                <a:sym typeface="Wingdings" panose="05000000000000000000" pitchFamily="2" charset="2"/>
              </a:rPr>
              <a:t>-</a:t>
            </a:r>
            <a:r>
              <a:rPr lang="en-US" dirty="0" smtClean="0">
                <a:solidFill>
                  <a:schemeClr val="bg1">
                    <a:lumMod val="95000"/>
                  </a:schemeClr>
                </a:solidFill>
                <a:latin typeface="Bahnschrift Light" panose="020B0502040204020203" pitchFamily="34" charset="0"/>
                <a:sym typeface="Wingdings" panose="05000000000000000000" pitchFamily="2" charset="2"/>
              </a:rPr>
              <a:t> </a:t>
            </a:r>
            <a:r>
              <a:rPr lang="en-US" i="1" dirty="0" smtClean="0">
                <a:solidFill>
                  <a:schemeClr val="bg1">
                    <a:lumMod val="95000"/>
                  </a:schemeClr>
                </a:solidFill>
                <a:latin typeface="Bahnschrift Light" panose="020B0502040204020203" pitchFamily="34" charset="0"/>
              </a:rPr>
              <a:t>a smart pointer in charge of a dynamically allocated resource</a:t>
            </a:r>
          </a:p>
          <a:p>
            <a:pPr algn="ctr">
              <a:lnSpc>
                <a:spcPct val="150000"/>
              </a:lnSpc>
            </a:pPr>
            <a:r>
              <a:rPr lang="en-US" dirty="0" err="1" smtClean="0">
                <a:solidFill>
                  <a:schemeClr val="bg1">
                    <a:lumMod val="95000"/>
                  </a:schemeClr>
                </a:solidFill>
                <a:latin typeface="Bahnschrift Light" panose="020B0502040204020203" pitchFamily="34" charset="0"/>
              </a:rPr>
              <a:t>st</a:t>
            </a:r>
            <a:r>
              <a:rPr lang="en-US" dirty="0" err="1" smtClean="0">
                <a:solidFill>
                  <a:schemeClr val="bg1">
                    <a:lumMod val="95000"/>
                  </a:schemeClr>
                </a:solidFill>
                <a:latin typeface="Bahnschrift Light" panose="020B0502040204020203" pitchFamily="34" charset="0"/>
              </a:rPr>
              <a:t>d</a:t>
            </a:r>
            <a:r>
              <a:rPr lang="en-US" dirty="0" smtClean="0">
                <a:solidFill>
                  <a:schemeClr val="bg1">
                    <a:lumMod val="95000"/>
                  </a:schemeClr>
                </a:solidFill>
                <a:latin typeface="Bahnschrift Light" panose="020B0502040204020203" pitchFamily="34" charset="0"/>
              </a:rPr>
              <a:t>:: </a:t>
            </a:r>
            <a:r>
              <a:rPr lang="en-US" dirty="0" err="1" smtClean="0">
                <a:solidFill>
                  <a:schemeClr val="bg1">
                    <a:lumMod val="95000"/>
                  </a:schemeClr>
                </a:solidFill>
                <a:latin typeface="Bahnschrift Light" panose="020B0502040204020203" pitchFamily="34" charset="0"/>
              </a:rPr>
              <a:t>shared_ptr</a:t>
            </a:r>
            <a:r>
              <a:rPr lang="en-US" dirty="0" smtClean="0">
                <a:solidFill>
                  <a:schemeClr val="bg1">
                    <a:lumMod val="95000"/>
                  </a:schemeClr>
                </a:solidFill>
                <a:latin typeface="Bahnschrift Light" panose="020B0502040204020203" pitchFamily="34" charset="0"/>
              </a:rPr>
              <a:t> </a:t>
            </a:r>
            <a:r>
              <a:rPr lang="en-US" dirty="0" smtClean="0">
                <a:solidFill>
                  <a:schemeClr val="bg1">
                    <a:lumMod val="95000"/>
                  </a:schemeClr>
                </a:solidFill>
                <a:latin typeface="Bahnschrift Light" panose="020B0502040204020203" pitchFamily="34" charset="0"/>
                <a:sym typeface="Wingdings" panose="05000000000000000000" pitchFamily="2" charset="2"/>
              </a:rPr>
              <a:t>- </a:t>
            </a:r>
            <a:r>
              <a:rPr lang="en-US" i="1" dirty="0" smtClean="0">
                <a:solidFill>
                  <a:schemeClr val="bg1">
                    <a:lumMod val="95000"/>
                  </a:schemeClr>
                </a:solidFill>
                <a:latin typeface="Bahnschrift Light" panose="020B0502040204020203" pitchFamily="34" charset="0"/>
                <a:sym typeface="Wingdings" panose="05000000000000000000" pitchFamily="2" charset="2"/>
              </a:rPr>
              <a:t>a smart pointer in charge of a shared allocated resource</a:t>
            </a:r>
            <a:endParaRPr lang="en-US" i="1" dirty="0" smtClean="0">
              <a:solidFill>
                <a:schemeClr val="bg1">
                  <a:lumMod val="95000"/>
                </a:schemeClr>
              </a:solidFill>
              <a:latin typeface="Bahnschrift Light" panose="020B0502040204020203" pitchFamily="34" charset="0"/>
            </a:endParaRPr>
          </a:p>
          <a:p>
            <a:pPr algn="ctr">
              <a:lnSpc>
                <a:spcPct val="150000"/>
              </a:lnSpc>
            </a:pPr>
            <a:r>
              <a:rPr lang="en-US" dirty="0" err="1">
                <a:solidFill>
                  <a:schemeClr val="bg1">
                    <a:lumMod val="95000"/>
                  </a:schemeClr>
                </a:solidFill>
                <a:latin typeface="Bahnschrift Light" panose="020B0502040204020203" pitchFamily="34" charset="0"/>
              </a:rPr>
              <a:t>s</a:t>
            </a:r>
            <a:r>
              <a:rPr lang="en-US" dirty="0" err="1" smtClean="0">
                <a:solidFill>
                  <a:schemeClr val="bg1">
                    <a:lumMod val="95000"/>
                  </a:schemeClr>
                </a:solidFill>
                <a:latin typeface="Bahnschrift Light" panose="020B0502040204020203" pitchFamily="34" charset="0"/>
              </a:rPr>
              <a:t>td</a:t>
            </a:r>
            <a:r>
              <a:rPr lang="en-US" dirty="0" smtClean="0">
                <a:solidFill>
                  <a:schemeClr val="bg1">
                    <a:lumMod val="95000"/>
                  </a:schemeClr>
                </a:solidFill>
                <a:latin typeface="Bahnschrift Light" panose="020B0502040204020203" pitchFamily="34" charset="0"/>
              </a:rPr>
              <a:t>:: </a:t>
            </a:r>
            <a:r>
              <a:rPr lang="en-US" dirty="0" err="1" smtClean="0">
                <a:solidFill>
                  <a:schemeClr val="bg1">
                    <a:lumMod val="95000"/>
                  </a:schemeClr>
                </a:solidFill>
                <a:latin typeface="Bahnschrift Light" panose="020B0502040204020203" pitchFamily="34" charset="0"/>
              </a:rPr>
              <a:t>weak_ptr</a:t>
            </a:r>
            <a:r>
              <a:rPr lang="en-US" dirty="0" smtClean="0">
                <a:solidFill>
                  <a:schemeClr val="bg1">
                    <a:lumMod val="95000"/>
                  </a:schemeClr>
                </a:solidFill>
                <a:latin typeface="Bahnschrift Light" panose="020B0502040204020203" pitchFamily="34" charset="0"/>
              </a:rPr>
              <a:t>  </a:t>
            </a:r>
            <a:r>
              <a:rPr lang="en-US" dirty="0">
                <a:solidFill>
                  <a:schemeClr val="bg1">
                    <a:lumMod val="95000"/>
                  </a:schemeClr>
                </a:solidFill>
                <a:latin typeface="Bahnschrift Light" panose="020B0502040204020203" pitchFamily="34" charset="0"/>
                <a:sym typeface="Wingdings" panose="05000000000000000000" pitchFamily="2" charset="2"/>
              </a:rPr>
              <a:t>-</a:t>
            </a:r>
            <a:r>
              <a:rPr lang="en-US" dirty="0" smtClean="0">
                <a:solidFill>
                  <a:schemeClr val="bg1">
                    <a:lumMod val="95000"/>
                  </a:schemeClr>
                </a:solidFill>
                <a:latin typeface="Bahnschrift Light" panose="020B0502040204020203" pitchFamily="34" charset="0"/>
                <a:sym typeface="Wingdings" panose="05000000000000000000" pitchFamily="2" charset="2"/>
              </a:rPr>
              <a:t> </a:t>
            </a:r>
            <a:r>
              <a:rPr lang="en-US" i="1" dirty="0" smtClean="0">
                <a:solidFill>
                  <a:schemeClr val="bg1">
                    <a:lumMod val="95000"/>
                  </a:schemeClr>
                </a:solidFill>
                <a:latin typeface="Bahnschrift Light" panose="020B0502040204020203" pitchFamily="34" charset="0"/>
                <a:sym typeface="Wingdings" panose="05000000000000000000" pitchFamily="2" charset="2"/>
              </a:rPr>
              <a:t>a smart shared pointer that does NOT increment the counter</a:t>
            </a:r>
            <a:endParaRPr lang="en-US" b="0" i="1" dirty="0">
              <a:solidFill>
                <a:schemeClr val="bg1">
                  <a:lumMod val="95000"/>
                </a:schemeClr>
              </a:solidFill>
              <a:effectLst/>
              <a:latin typeface="Bahnschrift Light" panose="020B0502040204020203" pitchFamily="34" charset="0"/>
            </a:endParaRPr>
          </a:p>
        </p:txBody>
      </p:sp>
      <p:sp>
        <p:nvSpPr>
          <p:cNvPr id="7" name="Rectangle 6"/>
          <p:cNvSpPr/>
          <p:nvPr/>
        </p:nvSpPr>
        <p:spPr>
          <a:xfrm>
            <a:off x="1338003" y="482683"/>
            <a:ext cx="9841156" cy="738664"/>
          </a:xfrm>
          <a:prstGeom prst="rect">
            <a:avLst/>
          </a:prstGeom>
          <a:noFill/>
        </p:spPr>
        <p:txBody>
          <a:bodyPr wrap="none" lIns="91440" tIns="45720" rIns="91440" bIns="45720">
            <a:spAutoFit/>
          </a:bodyPr>
          <a:lstStyle/>
          <a:p>
            <a:pPr algn="ctr"/>
            <a:r>
              <a:rPr lang="en-US" sz="4200" b="1" dirty="0" smtClean="0">
                <a:ln w="12700">
                  <a:solidFill>
                    <a:schemeClr val="tx2">
                      <a:lumMod val="75000"/>
                    </a:schemeClr>
                  </a:solidFill>
                  <a:prstDash val="solid"/>
                </a:ln>
                <a:solidFill>
                  <a:srgbClr val="00FFCC"/>
                </a:solidFill>
                <a:effectLst>
                  <a:outerShdw dist="38100" dir="2640000" algn="bl" rotWithShape="0">
                    <a:schemeClr val="tx2">
                      <a:lumMod val="75000"/>
                    </a:schemeClr>
                  </a:outerShdw>
                </a:effectLst>
                <a:latin typeface="OCR A Std" panose="020F0609000104060307" pitchFamily="49" charset="0"/>
              </a:rPr>
              <a:t>What are smart pointers?</a:t>
            </a:r>
            <a:endParaRPr lang="en-US" sz="4200" b="1" cap="none" spc="0" dirty="0">
              <a:ln w="12700">
                <a:solidFill>
                  <a:schemeClr val="tx2">
                    <a:lumMod val="75000"/>
                  </a:schemeClr>
                </a:solidFill>
                <a:prstDash val="solid"/>
              </a:ln>
              <a:solidFill>
                <a:srgbClr val="00FFCC"/>
              </a:solidFill>
              <a:effectLst>
                <a:outerShdw dist="38100" dir="2640000" algn="bl" rotWithShape="0">
                  <a:schemeClr val="tx2">
                    <a:lumMod val="75000"/>
                  </a:schemeClr>
                </a:outerShdw>
              </a:effectLst>
              <a:latin typeface="OCR A Std" panose="020F0609000104060307" pitchFamily="49" charset="0"/>
            </a:endParaRPr>
          </a:p>
        </p:txBody>
      </p:sp>
    </p:spTree>
    <p:extLst>
      <p:ext uri="{BB962C8B-B14F-4D97-AF65-F5344CB8AC3E}">
        <p14:creationId xmlns:p14="http://schemas.microsoft.com/office/powerpoint/2010/main" val="28940187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alpha val="99000"/>
          </a:schemeClr>
        </a:solidFill>
        <a:effectLst/>
      </p:bgPr>
    </p:bg>
    <p:spTree>
      <p:nvGrpSpPr>
        <p:cNvPr id="1" name=""/>
        <p:cNvGrpSpPr/>
        <p:nvPr/>
      </p:nvGrpSpPr>
      <p:grpSpPr>
        <a:xfrm>
          <a:off x="0" y="0"/>
          <a:ext cx="0" cy="0"/>
          <a:chOff x="0" y="0"/>
          <a:chExt cx="0" cy="0"/>
        </a:xfrm>
      </p:grpSpPr>
      <p:sp>
        <p:nvSpPr>
          <p:cNvPr id="9" name="Pentagon 8"/>
          <p:cNvSpPr/>
          <p:nvPr/>
        </p:nvSpPr>
        <p:spPr>
          <a:xfrm>
            <a:off x="0" y="663677"/>
            <a:ext cx="5270089" cy="535858"/>
          </a:xfrm>
          <a:prstGeom prst="homePlat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1248698" y="691704"/>
            <a:ext cx="2595716" cy="507831"/>
          </a:xfrm>
          <a:prstGeom prst="rect">
            <a:avLst/>
          </a:prstGeom>
        </p:spPr>
        <p:txBody>
          <a:bodyPr wrap="square">
            <a:spAutoFit/>
          </a:bodyPr>
          <a:lstStyle/>
          <a:p>
            <a:pPr algn="r">
              <a:lnSpc>
                <a:spcPct val="150000"/>
              </a:lnSpc>
            </a:pPr>
            <a:r>
              <a:rPr lang="en-US" b="1" spc="300" dirty="0" smtClean="0">
                <a:solidFill>
                  <a:srgbClr val="00FFCC"/>
                </a:solidFill>
                <a:latin typeface="OCR A Std" panose="020F0609000104060307" pitchFamily="49" charset="0"/>
              </a:rPr>
              <a:t>U</a:t>
            </a:r>
            <a:r>
              <a:rPr lang="en-US" b="1" i="0" spc="300" dirty="0" smtClean="0">
                <a:solidFill>
                  <a:srgbClr val="00FFCC"/>
                </a:solidFill>
                <a:effectLst/>
                <a:latin typeface="OCR A Std" panose="020F0609000104060307" pitchFamily="49" charset="0"/>
              </a:rPr>
              <a:t>nique_Ptr</a:t>
            </a:r>
            <a:endParaRPr lang="en-US" b="0" i="0" spc="300" dirty="0" smtClean="0">
              <a:solidFill>
                <a:srgbClr val="00FFCC"/>
              </a:solidFill>
              <a:effectLst/>
              <a:latin typeface="OCR A Std" panose="020F0609000104060307" pitchFamily="49" charset="0"/>
            </a:endParaRPr>
          </a:p>
        </p:txBody>
      </p:sp>
      <p:sp>
        <p:nvSpPr>
          <p:cNvPr id="11" name="Rectangle 10"/>
          <p:cNvSpPr/>
          <p:nvPr/>
        </p:nvSpPr>
        <p:spPr>
          <a:xfrm>
            <a:off x="1562967" y="1602658"/>
            <a:ext cx="9105034" cy="4247317"/>
          </a:xfrm>
          <a:prstGeom prst="rect">
            <a:avLst/>
          </a:prstGeom>
        </p:spPr>
        <p:txBody>
          <a:bodyPr wrap="square">
            <a:spAutoFit/>
          </a:bodyPr>
          <a:lstStyle/>
          <a:p>
            <a:pPr algn="just">
              <a:lnSpc>
                <a:spcPct val="150000"/>
              </a:lnSpc>
            </a:pPr>
            <a:r>
              <a:rPr lang="en-US" dirty="0" smtClean="0">
                <a:solidFill>
                  <a:schemeClr val="bg1">
                    <a:lumMod val="95000"/>
                  </a:schemeClr>
                </a:solidFill>
                <a:latin typeface="Bahnschrift Light" panose="020B0502040204020203" pitchFamily="34" charset="0"/>
              </a:rPr>
              <a:t>Uniqu</a:t>
            </a:r>
            <a:r>
              <a:rPr lang="en-US" b="0" i="0" dirty="0" smtClean="0">
                <a:solidFill>
                  <a:schemeClr val="bg1">
                    <a:lumMod val="95000"/>
                  </a:schemeClr>
                </a:solidFill>
                <a:effectLst/>
                <a:latin typeface="Bahnschrift Light" panose="020B0502040204020203" pitchFamily="34" charset="0"/>
              </a:rPr>
              <a:t>e_ptr is a new facility with similar functionality, but with improved security (no fake copy assignments), added features (</a:t>
            </a:r>
            <a:r>
              <a:rPr lang="en-US" b="0" i="0" dirty="0" err="1" smtClean="0">
                <a:solidFill>
                  <a:schemeClr val="bg1">
                    <a:lumMod val="95000"/>
                  </a:schemeClr>
                </a:solidFill>
                <a:effectLst/>
                <a:latin typeface="Bahnschrift Light" panose="020B0502040204020203" pitchFamily="34" charset="0"/>
              </a:rPr>
              <a:t>deleters</a:t>
            </a:r>
            <a:r>
              <a:rPr lang="en-US" b="0" i="0" dirty="0" smtClean="0">
                <a:solidFill>
                  <a:schemeClr val="bg1">
                    <a:lumMod val="95000"/>
                  </a:schemeClr>
                </a:solidFill>
                <a:effectLst/>
                <a:latin typeface="Bahnschrift Light" panose="020B0502040204020203" pitchFamily="34" charset="0"/>
              </a:rPr>
              <a:t>) and support for arrays. It is a container for raw pointers. It explicitly prevents copying of its contained pointer as would happen with normal assignment i.e. it allows exactly one owner of the underlying pointer.</a:t>
            </a:r>
          </a:p>
          <a:p>
            <a:pPr algn="just">
              <a:lnSpc>
                <a:spcPct val="150000"/>
              </a:lnSpc>
            </a:pPr>
            <a:endParaRPr lang="en-US" b="0" i="0" dirty="0" smtClean="0">
              <a:solidFill>
                <a:schemeClr val="bg1">
                  <a:lumMod val="95000"/>
                </a:schemeClr>
              </a:solidFill>
              <a:effectLst/>
              <a:latin typeface="Bahnschrift Light" panose="020B0502040204020203" pitchFamily="34" charset="0"/>
            </a:endParaRPr>
          </a:p>
          <a:p>
            <a:pPr algn="just">
              <a:lnSpc>
                <a:spcPct val="150000"/>
              </a:lnSpc>
            </a:pPr>
            <a:r>
              <a:rPr lang="en-US" b="0" i="0" dirty="0" smtClean="0">
                <a:solidFill>
                  <a:schemeClr val="bg1">
                    <a:lumMod val="95000"/>
                  </a:schemeClr>
                </a:solidFill>
                <a:effectLst/>
                <a:latin typeface="Bahnschrift Light" panose="020B0502040204020203" pitchFamily="34" charset="0"/>
              </a:rPr>
              <a:t>So, when using unique_ptr there can only be at most one unique_ptr at any one resource and when that unique_ptr is destroyed, the resource is automatically claimed. Also, since there can only be one unique_ptr to any resource, so any attempt to make a copy of unique_ptr will cause a compile-time error. It’s best to use unique_ptr when we want a single pointer to an object that will be reclaimed when that single pointer is destroyed.</a:t>
            </a:r>
            <a:endParaRPr lang="en-US" b="0" i="0" dirty="0">
              <a:solidFill>
                <a:schemeClr val="bg1">
                  <a:lumMod val="95000"/>
                </a:schemeClr>
              </a:solidFill>
              <a:effectLst/>
              <a:latin typeface="Bahnschrift Light" panose="020B0502040204020203" pitchFamily="34" charset="0"/>
            </a:endParaRPr>
          </a:p>
        </p:txBody>
      </p:sp>
      <p:sp>
        <p:nvSpPr>
          <p:cNvPr id="12" name="Chevron 11"/>
          <p:cNvSpPr/>
          <p:nvPr/>
        </p:nvSpPr>
        <p:spPr>
          <a:xfrm>
            <a:off x="5191250" y="663677"/>
            <a:ext cx="540775" cy="535858"/>
          </a:xfrm>
          <a:prstGeom prst="chevron">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Chevron 13"/>
          <p:cNvSpPr/>
          <p:nvPr/>
        </p:nvSpPr>
        <p:spPr>
          <a:xfrm>
            <a:off x="5604205" y="663677"/>
            <a:ext cx="540775" cy="535858"/>
          </a:xfrm>
          <a:prstGeom prst="chevron">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457034" y="2191856"/>
            <a:ext cx="2407845" cy="1386918"/>
          </a:xfrm>
          <a:prstGeom prst="rect">
            <a:avLst/>
          </a:prstGeom>
        </p:spPr>
      </p:pic>
      <p:pic>
        <p:nvPicPr>
          <p:cNvPr id="21" name="Picture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2467" y="4605305"/>
            <a:ext cx="1830984" cy="1054646"/>
          </a:xfrm>
          <a:prstGeom prst="rect">
            <a:avLst/>
          </a:prstGeom>
        </p:spPr>
      </p:pic>
    </p:spTree>
    <p:extLst>
      <p:ext uri="{BB962C8B-B14F-4D97-AF65-F5344CB8AC3E}">
        <p14:creationId xmlns:p14="http://schemas.microsoft.com/office/powerpoint/2010/main" val="5038737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alpha val="99000"/>
          </a:schemeClr>
        </a:solidFill>
        <a:effectLst/>
      </p:bgPr>
    </p:bg>
    <p:spTree>
      <p:nvGrpSpPr>
        <p:cNvPr id="1" name=""/>
        <p:cNvGrpSpPr/>
        <p:nvPr/>
      </p:nvGrpSpPr>
      <p:grpSpPr>
        <a:xfrm>
          <a:off x="0" y="0"/>
          <a:ext cx="0" cy="0"/>
          <a:chOff x="0" y="0"/>
          <a:chExt cx="0" cy="0"/>
        </a:xfrm>
      </p:grpSpPr>
      <p:sp>
        <p:nvSpPr>
          <p:cNvPr id="9" name="Pentagon 8"/>
          <p:cNvSpPr/>
          <p:nvPr/>
        </p:nvSpPr>
        <p:spPr>
          <a:xfrm>
            <a:off x="0" y="663677"/>
            <a:ext cx="5270089" cy="535858"/>
          </a:xfrm>
          <a:prstGeom prst="homePlat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820073" y="701675"/>
            <a:ext cx="2595716" cy="466281"/>
          </a:xfrm>
          <a:prstGeom prst="rect">
            <a:avLst/>
          </a:prstGeom>
        </p:spPr>
        <p:txBody>
          <a:bodyPr wrap="square">
            <a:spAutoFit/>
          </a:bodyPr>
          <a:lstStyle/>
          <a:p>
            <a:pPr algn="r">
              <a:lnSpc>
                <a:spcPct val="150000"/>
              </a:lnSpc>
            </a:pPr>
            <a:r>
              <a:rPr lang="en-US" b="1" spc="300" dirty="0" err="1" smtClean="0">
                <a:solidFill>
                  <a:srgbClr val="00FFCC"/>
                </a:solidFill>
                <a:latin typeface="OCR A Std" panose="020F0609000104060307" pitchFamily="49" charset="0"/>
              </a:rPr>
              <a:t>Weak</a:t>
            </a:r>
            <a:r>
              <a:rPr lang="en-US" b="1" i="0" spc="300" dirty="0" err="1" smtClean="0">
                <a:solidFill>
                  <a:srgbClr val="00FFCC"/>
                </a:solidFill>
                <a:effectLst/>
                <a:latin typeface="OCR A Std" panose="020F0609000104060307" pitchFamily="49" charset="0"/>
              </a:rPr>
              <a:t>_Ptr</a:t>
            </a:r>
            <a:endParaRPr lang="en-US" b="0" i="0" spc="300" dirty="0" smtClean="0">
              <a:solidFill>
                <a:srgbClr val="00FFCC"/>
              </a:solidFill>
              <a:effectLst/>
              <a:latin typeface="OCR A Std" panose="020F0609000104060307" pitchFamily="49" charset="0"/>
            </a:endParaRPr>
          </a:p>
        </p:txBody>
      </p:sp>
      <p:sp>
        <p:nvSpPr>
          <p:cNvPr id="11" name="Rectangle 10"/>
          <p:cNvSpPr/>
          <p:nvPr/>
        </p:nvSpPr>
        <p:spPr>
          <a:xfrm>
            <a:off x="1575323" y="1849793"/>
            <a:ext cx="9023851" cy="4247317"/>
          </a:xfrm>
          <a:prstGeom prst="rect">
            <a:avLst/>
          </a:prstGeom>
        </p:spPr>
        <p:txBody>
          <a:bodyPr wrap="square">
            <a:spAutoFit/>
          </a:bodyPr>
          <a:lstStyle/>
          <a:p>
            <a:pPr algn="just">
              <a:lnSpc>
                <a:spcPct val="150000"/>
              </a:lnSpc>
            </a:pPr>
            <a:r>
              <a:rPr lang="en-US" dirty="0">
                <a:solidFill>
                  <a:schemeClr val="bg1">
                    <a:lumMod val="95000"/>
                  </a:schemeClr>
                </a:solidFill>
                <a:latin typeface="Bahnschrift Light" panose="020B0502040204020203" pitchFamily="34" charset="0"/>
              </a:rPr>
              <a:t>WPs provide the solution to specific problems when working with shared pointers. The </a:t>
            </a:r>
            <a:r>
              <a:rPr lang="en-US" dirty="0" err="1">
                <a:solidFill>
                  <a:schemeClr val="bg1">
                    <a:lumMod val="95000"/>
                  </a:schemeClr>
                </a:solidFill>
                <a:latin typeface="Bahnschrift Light" panose="020B0502040204020203" pitchFamily="34" charset="0"/>
              </a:rPr>
              <a:t>weak_ptr</a:t>
            </a:r>
            <a:r>
              <a:rPr lang="en-US" dirty="0">
                <a:solidFill>
                  <a:schemeClr val="bg1">
                    <a:lumMod val="95000"/>
                  </a:schemeClr>
                </a:solidFill>
                <a:latin typeface="Bahnschrift Light" panose="020B0502040204020203" pitchFamily="34" charset="0"/>
              </a:rPr>
              <a:t>, henceforth referred to as WP, is a type of smart pointer that provides a solution to problems associated with accessing an object that may or may not be "alive". This is the basic problem that WPs solve. Here we explain what a WP is, what a WP does and how one works.</a:t>
            </a:r>
          </a:p>
          <a:p>
            <a:pPr algn="just">
              <a:lnSpc>
                <a:spcPct val="150000"/>
              </a:lnSpc>
            </a:pPr>
            <a:r>
              <a:rPr lang="en-US" dirty="0">
                <a:solidFill>
                  <a:schemeClr val="bg1">
                    <a:lumMod val="95000"/>
                  </a:schemeClr>
                </a:solidFill>
                <a:latin typeface="Bahnschrift Light" panose="020B0502040204020203" pitchFamily="34" charset="0"/>
              </a:rPr>
              <a:t> </a:t>
            </a:r>
          </a:p>
          <a:p>
            <a:pPr algn="just">
              <a:lnSpc>
                <a:spcPct val="150000"/>
              </a:lnSpc>
            </a:pPr>
            <a:r>
              <a:rPr lang="en-US" dirty="0">
                <a:solidFill>
                  <a:schemeClr val="bg1">
                    <a:lumMod val="95000"/>
                  </a:schemeClr>
                </a:solidFill>
                <a:latin typeface="Bahnschrift Light" panose="020B0502040204020203" pitchFamily="34" charset="0"/>
              </a:rPr>
              <a:t>What is a </a:t>
            </a:r>
            <a:r>
              <a:rPr lang="en-US" dirty="0" err="1">
                <a:solidFill>
                  <a:schemeClr val="bg1">
                    <a:lumMod val="95000"/>
                  </a:schemeClr>
                </a:solidFill>
                <a:latin typeface="Bahnschrift Light" panose="020B0502040204020203" pitchFamily="34" charset="0"/>
              </a:rPr>
              <a:t>weak_ptr</a:t>
            </a:r>
            <a:r>
              <a:rPr lang="en-US" dirty="0">
                <a:solidFill>
                  <a:schemeClr val="bg1">
                    <a:lumMod val="95000"/>
                  </a:schemeClr>
                </a:solidFill>
                <a:latin typeface="Bahnschrift Light" panose="020B0502040204020203" pitchFamily="34" charset="0"/>
              </a:rPr>
              <a:t>? A WP is itself an object that stores a reference to an object pointed to by a shared pointer. The WP is a tool for programmers to safely access objects that may not exist. Additionally, the WP is a tool to break a reference cycle that causes memory leaks. </a:t>
            </a:r>
          </a:p>
        </p:txBody>
      </p:sp>
      <p:sp>
        <p:nvSpPr>
          <p:cNvPr id="12" name="Chevron 11"/>
          <p:cNvSpPr/>
          <p:nvPr/>
        </p:nvSpPr>
        <p:spPr>
          <a:xfrm>
            <a:off x="5191250" y="663677"/>
            <a:ext cx="540775" cy="535858"/>
          </a:xfrm>
          <a:prstGeom prst="chevron">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Chevron 13"/>
          <p:cNvSpPr/>
          <p:nvPr/>
        </p:nvSpPr>
        <p:spPr>
          <a:xfrm>
            <a:off x="5604205" y="663677"/>
            <a:ext cx="540775" cy="535858"/>
          </a:xfrm>
          <a:prstGeom prst="chevron">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457034" y="2191856"/>
            <a:ext cx="2407845" cy="1386918"/>
          </a:xfrm>
          <a:prstGeom prst="rect">
            <a:avLst/>
          </a:prstGeom>
        </p:spPr>
      </p:pic>
      <p:pic>
        <p:nvPicPr>
          <p:cNvPr id="21" name="Picture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2467" y="4605305"/>
            <a:ext cx="1830984" cy="1054646"/>
          </a:xfrm>
          <a:prstGeom prst="rect">
            <a:avLst/>
          </a:prstGeom>
        </p:spPr>
      </p:pic>
    </p:spTree>
    <p:extLst>
      <p:ext uri="{BB962C8B-B14F-4D97-AF65-F5344CB8AC3E}">
        <p14:creationId xmlns:p14="http://schemas.microsoft.com/office/powerpoint/2010/main" val="25487202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alpha val="99000"/>
          </a:schemeClr>
        </a:solidFill>
        <a:effectLst/>
      </p:bgPr>
    </p:bg>
    <p:spTree>
      <p:nvGrpSpPr>
        <p:cNvPr id="1" name=""/>
        <p:cNvGrpSpPr/>
        <p:nvPr/>
      </p:nvGrpSpPr>
      <p:grpSpPr>
        <a:xfrm>
          <a:off x="0" y="0"/>
          <a:ext cx="0" cy="0"/>
          <a:chOff x="0" y="0"/>
          <a:chExt cx="0" cy="0"/>
        </a:xfrm>
      </p:grpSpPr>
      <p:sp>
        <p:nvSpPr>
          <p:cNvPr id="9" name="Pentagon 8"/>
          <p:cNvSpPr/>
          <p:nvPr/>
        </p:nvSpPr>
        <p:spPr>
          <a:xfrm>
            <a:off x="0" y="663677"/>
            <a:ext cx="5270089" cy="535858"/>
          </a:xfrm>
          <a:prstGeom prst="homePlat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1297767" y="701675"/>
            <a:ext cx="2595716" cy="466281"/>
          </a:xfrm>
          <a:prstGeom prst="rect">
            <a:avLst/>
          </a:prstGeom>
        </p:spPr>
        <p:txBody>
          <a:bodyPr wrap="square">
            <a:spAutoFit/>
          </a:bodyPr>
          <a:lstStyle/>
          <a:p>
            <a:pPr algn="r">
              <a:lnSpc>
                <a:spcPct val="150000"/>
              </a:lnSpc>
            </a:pPr>
            <a:r>
              <a:rPr lang="en-US" b="1" spc="300" dirty="0" err="1" smtClean="0">
                <a:solidFill>
                  <a:srgbClr val="00FFCC"/>
                </a:solidFill>
                <a:latin typeface="OCR A Std" panose="020F0609000104060307" pitchFamily="49" charset="0"/>
              </a:rPr>
              <a:t>Shared</a:t>
            </a:r>
            <a:r>
              <a:rPr lang="en-US" b="1" i="0" spc="300" dirty="0" err="1" smtClean="0">
                <a:solidFill>
                  <a:srgbClr val="00FFCC"/>
                </a:solidFill>
                <a:effectLst/>
                <a:latin typeface="OCR A Std" panose="020F0609000104060307" pitchFamily="49" charset="0"/>
              </a:rPr>
              <a:t>_Ptr</a:t>
            </a:r>
            <a:endParaRPr lang="en-US" b="0" i="0" spc="300" dirty="0" smtClean="0">
              <a:solidFill>
                <a:srgbClr val="00FFCC"/>
              </a:solidFill>
              <a:effectLst/>
              <a:latin typeface="OCR A Std" panose="020F0609000104060307" pitchFamily="49" charset="0"/>
            </a:endParaRPr>
          </a:p>
        </p:txBody>
      </p:sp>
      <p:sp>
        <p:nvSpPr>
          <p:cNvPr id="11" name="Rectangle 10"/>
          <p:cNvSpPr/>
          <p:nvPr/>
        </p:nvSpPr>
        <p:spPr>
          <a:xfrm>
            <a:off x="1562967" y="1602658"/>
            <a:ext cx="9734298" cy="4662815"/>
          </a:xfrm>
          <a:prstGeom prst="rect">
            <a:avLst/>
          </a:prstGeom>
        </p:spPr>
        <p:txBody>
          <a:bodyPr wrap="square">
            <a:spAutoFit/>
          </a:bodyPr>
          <a:lstStyle/>
          <a:p>
            <a:pPr algn="just">
              <a:lnSpc>
                <a:spcPct val="150000"/>
              </a:lnSpc>
            </a:pPr>
            <a:r>
              <a:rPr lang="en-US" dirty="0">
                <a:solidFill>
                  <a:schemeClr val="bg1">
                    <a:lumMod val="95000"/>
                  </a:schemeClr>
                </a:solidFill>
                <a:latin typeface="Bahnschrift Light" panose="020B0502040204020203" pitchFamily="34" charset="0"/>
              </a:rPr>
              <a:t>A shared pointer is a special type of smart pointer that keeps track of how many shared pointers are sharing the resource. Internally, it uses two pointers: one pointing to the resource that it owns and the other pointing to a dynamically allocated object that keeps track of how many </a:t>
            </a:r>
            <a:r>
              <a:rPr lang="en-US" dirty="0" err="1">
                <a:solidFill>
                  <a:schemeClr val="bg1">
                    <a:lumMod val="95000"/>
                  </a:schemeClr>
                </a:solidFill>
                <a:latin typeface="Bahnschrift Light" panose="020B0502040204020203" pitchFamily="34" charset="0"/>
              </a:rPr>
              <a:t>shared_ptr</a:t>
            </a:r>
            <a:r>
              <a:rPr lang="en-US" dirty="0">
                <a:solidFill>
                  <a:schemeClr val="bg1">
                    <a:lumMod val="95000"/>
                  </a:schemeClr>
                </a:solidFill>
                <a:latin typeface="Bahnschrift Light" panose="020B0502040204020203" pitchFamily="34" charset="0"/>
              </a:rPr>
              <a:t> are pointing to a single resource. Objects of the </a:t>
            </a:r>
            <a:r>
              <a:rPr lang="en-US" dirty="0" err="1">
                <a:solidFill>
                  <a:schemeClr val="bg1">
                    <a:lumMod val="95000"/>
                  </a:schemeClr>
                </a:solidFill>
                <a:latin typeface="Bahnschrift Light" panose="020B0502040204020203" pitchFamily="34" charset="0"/>
              </a:rPr>
              <a:t>shared_ptr</a:t>
            </a:r>
            <a:r>
              <a:rPr lang="en-US" dirty="0">
                <a:solidFill>
                  <a:schemeClr val="bg1">
                    <a:lumMod val="95000"/>
                  </a:schemeClr>
                </a:solidFill>
                <a:latin typeface="Bahnschrift Light" panose="020B0502040204020203" pitchFamily="34" charset="0"/>
              </a:rPr>
              <a:t> type have the ability to take ownership of a pointer and share that ownership. The reference counter gets incremented whenever a new pointer is pointed to a resource and it gets decremented when either the resource’s destructor is called, the last remaining shared pointer to the resource is reassigned to a new pointer, or when the pointer reaches out of the scope. </a:t>
            </a:r>
          </a:p>
          <a:p>
            <a:pPr algn="just">
              <a:lnSpc>
                <a:spcPct val="150000"/>
              </a:lnSpc>
            </a:pPr>
            <a:r>
              <a:rPr lang="en-US" dirty="0">
                <a:solidFill>
                  <a:schemeClr val="bg1">
                    <a:lumMod val="95000"/>
                  </a:schemeClr>
                </a:solidFill>
                <a:latin typeface="Bahnschrift Light" panose="020B0502040204020203" pitchFamily="34" charset="0"/>
              </a:rPr>
              <a:t> </a:t>
            </a:r>
          </a:p>
          <a:p>
            <a:pPr algn="just">
              <a:lnSpc>
                <a:spcPct val="150000"/>
              </a:lnSpc>
            </a:pPr>
            <a:r>
              <a:rPr lang="en-US" dirty="0">
                <a:solidFill>
                  <a:schemeClr val="bg1">
                    <a:lumMod val="95000"/>
                  </a:schemeClr>
                </a:solidFill>
                <a:latin typeface="Bahnschrift Light" panose="020B0502040204020203" pitchFamily="34" charset="0"/>
              </a:rPr>
              <a:t>Shared pointers are used when you need to use multiple smart pointers that share ownership of a resource. </a:t>
            </a:r>
          </a:p>
        </p:txBody>
      </p:sp>
      <p:sp>
        <p:nvSpPr>
          <p:cNvPr id="12" name="Chevron 11"/>
          <p:cNvSpPr/>
          <p:nvPr/>
        </p:nvSpPr>
        <p:spPr>
          <a:xfrm>
            <a:off x="5191250" y="663677"/>
            <a:ext cx="540775" cy="535858"/>
          </a:xfrm>
          <a:prstGeom prst="chevron">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Chevron 13"/>
          <p:cNvSpPr/>
          <p:nvPr/>
        </p:nvSpPr>
        <p:spPr>
          <a:xfrm>
            <a:off x="5604205" y="663677"/>
            <a:ext cx="540775" cy="535858"/>
          </a:xfrm>
          <a:prstGeom prst="chevron">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457034" y="2191856"/>
            <a:ext cx="2407845" cy="1386918"/>
          </a:xfrm>
          <a:prstGeom prst="rect">
            <a:avLst/>
          </a:prstGeom>
        </p:spPr>
      </p:pic>
      <p:pic>
        <p:nvPicPr>
          <p:cNvPr id="21" name="Picture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2467" y="4605305"/>
            <a:ext cx="1830984" cy="1054646"/>
          </a:xfrm>
          <a:prstGeom prst="rect">
            <a:avLst/>
          </a:prstGeom>
        </p:spPr>
      </p:pic>
    </p:spTree>
    <p:extLst>
      <p:ext uri="{BB962C8B-B14F-4D97-AF65-F5344CB8AC3E}">
        <p14:creationId xmlns:p14="http://schemas.microsoft.com/office/powerpoint/2010/main" val="17398497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p:cNvSpPr/>
          <p:nvPr/>
        </p:nvSpPr>
        <p:spPr>
          <a:xfrm>
            <a:off x="1445165" y="1722793"/>
            <a:ext cx="9626842" cy="4247317"/>
          </a:xfrm>
          <a:prstGeom prst="rect">
            <a:avLst/>
          </a:prstGeom>
        </p:spPr>
        <p:txBody>
          <a:bodyPr wrap="square">
            <a:spAutoFit/>
          </a:bodyPr>
          <a:lstStyle/>
          <a:p>
            <a:pPr algn="just">
              <a:lnSpc>
                <a:spcPct val="150000"/>
              </a:lnSpc>
            </a:pPr>
            <a:r>
              <a:rPr lang="en-US" dirty="0">
                <a:solidFill>
                  <a:schemeClr val="bg1">
                    <a:lumMod val="95000"/>
                  </a:schemeClr>
                </a:solidFill>
                <a:latin typeface="Bahnschrift Light" panose="020B0502040204020203" pitchFamily="34" charset="0"/>
              </a:rPr>
              <a:t>Nowadays, we have automatic memory management (AMM) in modern language. The two most commonly used is Garbage Collection (GC) and Automatic Reference Counting (ARC). While GC is used by languages such as Java, JavaScript, C#, etc., ARC is used by Objective C, Swift, C++ smart pointers, etc. </a:t>
            </a:r>
          </a:p>
          <a:p>
            <a:pPr algn="just">
              <a:lnSpc>
                <a:spcPct val="150000"/>
              </a:lnSpc>
            </a:pPr>
            <a:r>
              <a:rPr lang="en-US" dirty="0">
                <a:solidFill>
                  <a:schemeClr val="bg1">
                    <a:lumMod val="95000"/>
                  </a:schemeClr>
                </a:solidFill>
                <a:latin typeface="Bahnschrift Light" panose="020B0502040204020203" pitchFamily="34" charset="0"/>
              </a:rPr>
              <a:t>	</a:t>
            </a:r>
          </a:p>
          <a:p>
            <a:pPr algn="just">
              <a:lnSpc>
                <a:spcPct val="150000"/>
              </a:lnSpc>
            </a:pPr>
            <a:r>
              <a:rPr lang="en-US" dirty="0">
                <a:solidFill>
                  <a:schemeClr val="bg1">
                    <a:lumMod val="95000"/>
                  </a:schemeClr>
                </a:solidFill>
                <a:latin typeface="Bahnschrift Light" panose="020B0502040204020203" pitchFamily="34" charset="0"/>
              </a:rPr>
              <a:t>GC is used at runtime in the background. It detects inactive objects and removes them from memory. An object is considered inactive when it is unreachable, or, simply put, there are no references to the object. ARC on the other hand is deployed automatically as a compile mechanism at compile time. It injects memory management calls such as retain and release on objects as the reference point </a:t>
            </a:r>
            <a:r>
              <a:rPr lang="en-US" dirty="0" smtClean="0">
                <a:solidFill>
                  <a:schemeClr val="bg1">
                    <a:lumMod val="95000"/>
                  </a:schemeClr>
                </a:solidFill>
                <a:latin typeface="Bahnschrift Light" panose="020B0502040204020203" pitchFamily="34" charset="0"/>
              </a:rPr>
              <a:t>fluctuate</a:t>
            </a:r>
            <a:endParaRPr lang="en-US" b="1" dirty="0">
              <a:solidFill>
                <a:schemeClr val="bg1">
                  <a:lumMod val="95000"/>
                </a:schemeClr>
              </a:solidFill>
              <a:latin typeface="Bahnschrift Light" panose="020B0502040204020203" pitchFamily="34" charset="0"/>
            </a:endParaRPr>
          </a:p>
        </p:txBody>
      </p:sp>
      <p:sp>
        <p:nvSpPr>
          <p:cNvPr id="7" name="Rectangle 6"/>
          <p:cNvSpPr/>
          <p:nvPr/>
        </p:nvSpPr>
        <p:spPr>
          <a:xfrm>
            <a:off x="2545070" y="482683"/>
            <a:ext cx="7427033" cy="738664"/>
          </a:xfrm>
          <a:prstGeom prst="rect">
            <a:avLst/>
          </a:prstGeom>
          <a:noFill/>
        </p:spPr>
        <p:txBody>
          <a:bodyPr wrap="none" lIns="91440" tIns="45720" rIns="91440" bIns="45720">
            <a:spAutoFit/>
          </a:bodyPr>
          <a:lstStyle/>
          <a:p>
            <a:pPr algn="ctr"/>
            <a:r>
              <a:rPr lang="en-US" sz="4200" b="1" dirty="0" smtClean="0">
                <a:ln w="12700">
                  <a:solidFill>
                    <a:schemeClr val="tx2">
                      <a:lumMod val="75000"/>
                    </a:schemeClr>
                  </a:solidFill>
                  <a:prstDash val="solid"/>
                </a:ln>
                <a:solidFill>
                  <a:srgbClr val="00FFCC"/>
                </a:solidFill>
                <a:effectLst>
                  <a:outerShdw dist="38100" dir="2640000" algn="bl" rotWithShape="0">
                    <a:schemeClr val="tx2">
                      <a:lumMod val="75000"/>
                    </a:schemeClr>
                  </a:outerShdw>
                </a:effectLst>
                <a:latin typeface="OCR A Std" panose="020F0609000104060307" pitchFamily="49" charset="0"/>
              </a:rPr>
              <a:t>Garbage Collection</a:t>
            </a:r>
            <a:endParaRPr lang="en-US" sz="4200" b="1" cap="none" spc="0" dirty="0">
              <a:ln w="12700">
                <a:solidFill>
                  <a:schemeClr val="tx2">
                    <a:lumMod val="75000"/>
                  </a:schemeClr>
                </a:solidFill>
                <a:prstDash val="solid"/>
              </a:ln>
              <a:solidFill>
                <a:srgbClr val="00FFCC"/>
              </a:solidFill>
              <a:effectLst>
                <a:outerShdw dist="38100" dir="2640000" algn="bl" rotWithShape="0">
                  <a:schemeClr val="tx2">
                    <a:lumMod val="75000"/>
                  </a:schemeClr>
                </a:outerShdw>
              </a:effectLst>
              <a:latin typeface="OCR A Std" panose="020F0609000104060307" pitchFamily="49"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4475" y="469929"/>
            <a:ext cx="1420595" cy="818262"/>
          </a:xfrm>
          <a:prstGeom prst="rect">
            <a:avLst/>
          </a:prstGeom>
        </p:spPr>
      </p:pic>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0800000">
            <a:off x="9880101" y="284476"/>
            <a:ext cx="1420595" cy="818262"/>
          </a:xfrm>
          <a:prstGeom prst="rect">
            <a:avLst/>
          </a:prstGeom>
        </p:spPr>
      </p:pic>
    </p:spTree>
    <p:extLst>
      <p:ext uri="{BB962C8B-B14F-4D97-AF65-F5344CB8AC3E}">
        <p14:creationId xmlns:p14="http://schemas.microsoft.com/office/powerpoint/2010/main" val="26840674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9158</TotalTime>
  <Words>563</Words>
  <Application>Microsoft Office PowerPoint</Application>
  <PresentationFormat>Widescreen</PresentationFormat>
  <Paragraphs>25</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Bahnschrift Light</vt:lpstr>
      <vt:lpstr>Calibri</vt:lpstr>
      <vt:lpstr>Calibri Light</vt:lpstr>
      <vt:lpstr>OCR A Std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sui ying ng</dc:creator>
  <cp:lastModifiedBy>sui ying ng</cp:lastModifiedBy>
  <cp:revision>20</cp:revision>
  <dcterms:created xsi:type="dcterms:W3CDTF">2019-10-07T20:36:57Z</dcterms:created>
  <dcterms:modified xsi:type="dcterms:W3CDTF">2019-10-14T05:28:04Z</dcterms:modified>
</cp:coreProperties>
</file>